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dc43c88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dc43c88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a2a5829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a2a5829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7342255f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7342255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7342255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734225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7342255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7342255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fe49143c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fe49143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342255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7342255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c263d9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c263d9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063239f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063239f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3a62d2a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3a62d2a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dc43c88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dc43c88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83813e1e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83813e1e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769083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76908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63239f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63239f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063239f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063239f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063239fb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063239f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4fa9035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4fa903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c5ff168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c5ff168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3813e1e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3813e1e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e85af9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e85af9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6e85af9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6e85af9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71bb321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71bb321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fe49143c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fe49143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6e85af9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6e85af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dc43c88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dc43c88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WgERHur3FMQ" TargetMode="External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hyperlink" Target="https://doi.org/10.1101/2023.02.15.52800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hyperlink" Target="https://docs.github.com/en/get-started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lab.com/plger/ins/-/blob/master/cs.lmu.edu/~ray/notes/bash" TargetMode="External"/><Relationship Id="rId4" Type="http://schemas.openxmlformats.org/officeDocument/2006/relationships/hyperlink" Target="https://guide.bash.academy/inception/" TargetMode="External"/><Relationship Id="rId9" Type="http://schemas.openxmlformats.org/officeDocument/2006/relationships/hyperlink" Target="https://rmarkdown.rstudio.com/articles_intro.html" TargetMode="External"/><Relationship Id="rId5" Type="http://schemas.openxmlformats.org/officeDocument/2006/relationships/hyperlink" Target="https://bioconductor.org/help/course-materials/2019/CSAMA/lecture-01-r-intro.html" TargetMode="External"/><Relationship Id="rId6" Type="http://schemas.openxmlformats.org/officeDocument/2006/relationships/hyperlink" Target="https://stat.ethz.ch/CRAN/" TargetMode="External"/><Relationship Id="rId7" Type="http://schemas.openxmlformats.org/officeDocument/2006/relationships/hyperlink" Target="https://www.rstudio.com/products/rstudio/download/" TargetMode="External"/><Relationship Id="rId8" Type="http://schemas.openxmlformats.org/officeDocument/2006/relationships/hyperlink" Target="https://www.bioconductor.org/install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hyperlink" Target="https://github.com/ETHZ-INS/ethEpigen2023_material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Bioinformatic approaches to regulatory genomics and epigenomics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071840"/>
            <a:ext cx="8520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376-​1347-00L - 2022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Pierre-Luc Germain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5050"/>
            <a:ext cx="1921075" cy="7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958000" y="538000"/>
            <a:ext cx="7456200" cy="43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Waddington (1942) 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“</a:t>
            </a:r>
            <a:r>
              <a:rPr lang="en-GB" sz="1800">
                <a:solidFill>
                  <a:schemeClr val="dk2"/>
                </a:solidFill>
              </a:rPr>
              <a:t>the causal interactions between genes and their products which bring the phenotype into being”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Ptashne (2007) (also </a:t>
            </a:r>
            <a:r>
              <a:rPr lang="en-GB" sz="1800">
                <a:solidFill>
                  <a:schemeClr val="dk1"/>
                </a:solidFill>
              </a:rPr>
              <a:t>Nanney 1958)</a:t>
            </a:r>
            <a:r>
              <a:rPr lang="en-GB" sz="1800"/>
              <a:t>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"A change in the state of expression of a gene that does not involve a mutation, but that is nevertheless </a:t>
            </a:r>
            <a:r>
              <a:rPr b="1" lang="en-GB" sz="1800">
                <a:solidFill>
                  <a:schemeClr val="dk2"/>
                </a:solidFill>
              </a:rPr>
              <a:t>inherited in the absence of the signal</a:t>
            </a:r>
            <a:r>
              <a:rPr lang="en-GB" sz="1800">
                <a:solidFill>
                  <a:schemeClr val="dk2"/>
                </a:solidFill>
              </a:rPr>
              <a:t> (or event) that initiated the change."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Bird (2007) and common contemporary usage in molecular biology: </a:t>
            </a:r>
            <a:endParaRPr sz="1800"/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"molecular </a:t>
            </a:r>
            <a:r>
              <a:rPr b="1" lang="en-GB" sz="1800">
                <a:solidFill>
                  <a:schemeClr val="dk2"/>
                </a:solidFill>
              </a:rPr>
              <a:t>modifications of DNA and chromatin</a:t>
            </a:r>
            <a:r>
              <a:rPr lang="en-GB" sz="1800">
                <a:solidFill>
                  <a:schemeClr val="dk2"/>
                </a:solidFill>
              </a:rPr>
              <a:t> that do not alter the sequence"</a:t>
            </a:r>
            <a:endParaRPr sz="1800"/>
          </a:p>
        </p:txBody>
      </p:sp>
      <p:sp>
        <p:nvSpPr>
          <p:cNvPr id="115" name="Google Shape;115;p23"/>
          <p:cNvSpPr txBox="1"/>
          <p:nvPr/>
        </p:nvSpPr>
        <p:spPr>
          <a:xfrm>
            <a:off x="207025" y="117050"/>
            <a:ext cx="338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Epigenetic(s)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ipt by Nate Hathaway, animation and design by Jason Whitley and Catherine MacAllister." id="120" name="Google Shape;120;p24" title="Basic Primer in Epigenet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Basic primer on epigenetics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958000" y="538000"/>
            <a:ext cx="7456200" cy="43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Waddington (1942) 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“the causal interactions between genes and their products which bring the phenotype into being”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Ptashne (2007) (also </a:t>
            </a:r>
            <a:r>
              <a:rPr lang="en-GB" sz="1800">
                <a:solidFill>
                  <a:schemeClr val="dk1"/>
                </a:solidFill>
              </a:rPr>
              <a:t>Nanney 1958)</a:t>
            </a:r>
            <a:r>
              <a:rPr lang="en-GB" sz="1800"/>
              <a:t>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"A change in the state of expression of a gene that does not involve a mutation, but that is nevertheless </a:t>
            </a:r>
            <a:r>
              <a:rPr b="1" lang="en-GB" sz="1800">
                <a:solidFill>
                  <a:schemeClr val="dk2"/>
                </a:solidFill>
              </a:rPr>
              <a:t>inherited in the absence of the signal</a:t>
            </a:r>
            <a:r>
              <a:rPr lang="en-GB" sz="1800">
                <a:solidFill>
                  <a:schemeClr val="dk2"/>
                </a:solidFill>
              </a:rPr>
              <a:t> (or event) that initiated the change."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Bird (2007) and common contemporary usage in molecular biology: </a:t>
            </a:r>
            <a:endParaRPr sz="1800"/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"molecular </a:t>
            </a:r>
            <a:r>
              <a:rPr b="1" lang="en-GB" sz="1800">
                <a:solidFill>
                  <a:schemeClr val="dk2"/>
                </a:solidFill>
              </a:rPr>
              <a:t>modifications of DNA and chromatin</a:t>
            </a:r>
            <a:r>
              <a:rPr lang="en-GB" sz="1800">
                <a:solidFill>
                  <a:schemeClr val="dk2"/>
                </a:solidFill>
              </a:rPr>
              <a:t> that do not alter the sequence"</a:t>
            </a:r>
            <a:endParaRPr sz="1800"/>
          </a:p>
        </p:txBody>
      </p:sp>
      <p:sp>
        <p:nvSpPr>
          <p:cNvPr id="127" name="Google Shape;127;p25"/>
          <p:cNvSpPr txBox="1"/>
          <p:nvPr/>
        </p:nvSpPr>
        <p:spPr>
          <a:xfrm>
            <a:off x="207025" y="117050"/>
            <a:ext cx="338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Epigenetic(s)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25" y="475350"/>
            <a:ext cx="6584952" cy="4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-31300" y="4841400"/>
            <a:ext cx="453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Left from Waddington (1940) “Organisers &amp; Genes”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4211225" y="4841400"/>
            <a:ext cx="49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Right</a:t>
            </a:r>
            <a:r>
              <a:rPr lang="en-GB" sz="1200">
                <a:solidFill>
                  <a:srgbClr val="666666"/>
                </a:solidFill>
              </a:rPr>
              <a:t> from Waddington (1957) “</a:t>
            </a:r>
            <a:r>
              <a:rPr lang="en-GB" sz="1200">
                <a:solidFill>
                  <a:srgbClr val="666666"/>
                </a:solidFill>
              </a:rPr>
              <a:t>The strategy of the genes</a:t>
            </a:r>
            <a:r>
              <a:rPr lang="en-GB" sz="1200">
                <a:solidFill>
                  <a:srgbClr val="666666"/>
                </a:solidFill>
              </a:rPr>
              <a:t>”</a:t>
            </a:r>
            <a:endParaRPr sz="1200">
              <a:solidFill>
                <a:srgbClr val="666666"/>
              </a:solidFill>
            </a:endParaRPr>
          </a:p>
        </p:txBody>
      </p:sp>
      <p:grpSp>
        <p:nvGrpSpPr>
          <p:cNvPr id="135" name="Google Shape;135;p26"/>
          <p:cNvGrpSpPr/>
          <p:nvPr/>
        </p:nvGrpSpPr>
        <p:grpSpPr>
          <a:xfrm>
            <a:off x="4762479" y="475350"/>
            <a:ext cx="3577463" cy="2264995"/>
            <a:chOff x="4832925" y="0"/>
            <a:chExt cx="3870875" cy="2439675"/>
          </a:xfrm>
        </p:grpSpPr>
        <p:pic>
          <p:nvPicPr>
            <p:cNvPr id="136" name="Google Shape;13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2925" y="0"/>
              <a:ext cx="3461437" cy="2439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" name="Google Shape;137;p26"/>
            <p:cNvGrpSpPr/>
            <p:nvPr/>
          </p:nvGrpSpPr>
          <p:grpSpPr>
            <a:xfrm>
              <a:off x="6472900" y="569125"/>
              <a:ext cx="2230900" cy="1403850"/>
              <a:chOff x="6472900" y="569125"/>
              <a:chExt cx="2230900" cy="1403850"/>
            </a:xfrm>
          </p:grpSpPr>
          <p:sp>
            <p:nvSpPr>
              <p:cNvPr id="138" name="Google Shape;138;p26"/>
              <p:cNvSpPr/>
              <p:nvPr/>
            </p:nvSpPr>
            <p:spPr>
              <a:xfrm>
                <a:off x="6472900" y="569125"/>
                <a:ext cx="872650" cy="1403850"/>
              </a:xfrm>
              <a:custGeom>
                <a:rect b="b" l="l" r="r" t="t"/>
                <a:pathLst>
                  <a:path extrusionOk="0" h="56154" w="34906">
                    <a:moveTo>
                      <a:pt x="0" y="0"/>
                    </a:moveTo>
                    <a:cubicBezTo>
                      <a:pt x="4351" y="2934"/>
                      <a:pt x="20286" y="8246"/>
                      <a:pt x="26104" y="17605"/>
                    </a:cubicBezTo>
                    <a:cubicBezTo>
                      <a:pt x="31922" y="26964"/>
                      <a:pt x="33439" y="49729"/>
                      <a:pt x="34906" y="56154"/>
                    </a:cubicBezTo>
                  </a:path>
                </a:pathLst>
              </a:cu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sp>
          <p:sp>
            <p:nvSpPr>
              <p:cNvPr id="139" name="Google Shape;139;p26"/>
              <p:cNvSpPr txBox="1"/>
              <p:nvPr/>
            </p:nvSpPr>
            <p:spPr>
              <a:xfrm>
                <a:off x="7178600" y="682950"/>
                <a:ext cx="1525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rgbClr val="0000FF"/>
                    </a:solidFill>
                  </a:rPr>
                  <a:t>Differentiation</a:t>
                </a:r>
                <a:endParaRPr b="1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140" name="Google Shape;140;p26"/>
          <p:cNvGrpSpPr/>
          <p:nvPr/>
        </p:nvGrpSpPr>
        <p:grpSpPr>
          <a:xfrm>
            <a:off x="5100062" y="805572"/>
            <a:ext cx="3356745" cy="2004101"/>
            <a:chOff x="5198196" y="355689"/>
            <a:chExt cx="3632054" cy="2158661"/>
          </a:xfrm>
        </p:grpSpPr>
        <p:sp>
          <p:nvSpPr>
            <p:cNvPr id="141" name="Google Shape;141;p26"/>
            <p:cNvSpPr/>
            <p:nvPr/>
          </p:nvSpPr>
          <p:spPr>
            <a:xfrm>
              <a:off x="6239050" y="1388626"/>
              <a:ext cx="1066100" cy="623200"/>
            </a:xfrm>
            <a:custGeom>
              <a:rect b="b" l="l" r="r" t="t"/>
              <a:pathLst>
                <a:path extrusionOk="0" h="24928" w="42644">
                  <a:moveTo>
                    <a:pt x="0" y="15978"/>
                  </a:moveTo>
                  <a:cubicBezTo>
                    <a:pt x="3228" y="13337"/>
                    <a:pt x="12617" y="-931"/>
                    <a:pt x="19366" y="133"/>
                  </a:cubicBezTo>
                  <a:cubicBezTo>
                    <a:pt x="26115" y="1197"/>
                    <a:pt x="36749" y="18270"/>
                    <a:pt x="40493" y="22361"/>
                  </a:cubicBezTo>
                  <a:cubicBezTo>
                    <a:pt x="44237" y="26452"/>
                    <a:pt x="41608" y="24292"/>
                    <a:pt x="41831" y="24678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142" name="Google Shape;142;p26"/>
            <p:cNvSpPr txBox="1"/>
            <p:nvPr/>
          </p:nvSpPr>
          <p:spPr>
            <a:xfrm>
              <a:off x="5830250" y="2116550"/>
              <a:ext cx="3000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9900"/>
                  </a:solidFill>
                  <a:highlight>
                    <a:schemeClr val="dk1"/>
                  </a:highlight>
                </a:rPr>
                <a:t>Trans-differentiation</a:t>
              </a:r>
              <a:endParaRPr sz="1200">
                <a:solidFill>
                  <a:srgbClr val="FF9900"/>
                </a:solidFill>
                <a:highlight>
                  <a:schemeClr val="dk1"/>
                </a:highlight>
              </a:endParaRPr>
            </a:p>
          </p:txBody>
        </p:sp>
        <p:cxnSp>
          <p:nvCxnSpPr>
            <p:cNvPr id="143" name="Google Shape;143;p26"/>
            <p:cNvCxnSpPr/>
            <p:nvPr/>
          </p:nvCxnSpPr>
          <p:spPr>
            <a:xfrm flipH="1" rot="10800000">
              <a:off x="5523800" y="605075"/>
              <a:ext cx="726300" cy="1177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" name="Google Shape;144;p26"/>
            <p:cNvSpPr txBox="1"/>
            <p:nvPr/>
          </p:nvSpPr>
          <p:spPr>
            <a:xfrm rot="-3600280">
              <a:off x="5091592" y="839780"/>
              <a:ext cx="1464207" cy="599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0000"/>
                  </a:solidFill>
                  <a:highlight>
                    <a:schemeClr val="lt1"/>
                  </a:highlight>
                </a:rPr>
                <a:t>Reprogramming</a:t>
              </a:r>
              <a:endParaRPr sz="1200">
                <a:solidFill>
                  <a:srgbClr val="FF0000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45" name="Google Shape;145;p26"/>
          <p:cNvSpPr txBox="1"/>
          <p:nvPr/>
        </p:nvSpPr>
        <p:spPr>
          <a:xfrm>
            <a:off x="130825" y="-35350"/>
            <a:ext cx="602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Waddington’s epigenetic landscape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7"/>
          <p:cNvGrpSpPr/>
          <p:nvPr/>
        </p:nvGrpSpPr>
        <p:grpSpPr>
          <a:xfrm>
            <a:off x="310450" y="1684750"/>
            <a:ext cx="2516961" cy="1774000"/>
            <a:chOff x="277450" y="132025"/>
            <a:chExt cx="2516961" cy="1774000"/>
          </a:xfrm>
        </p:grpSpPr>
        <p:pic>
          <p:nvPicPr>
            <p:cNvPr id="151" name="Google Shape;15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450" y="132025"/>
              <a:ext cx="2516961" cy="17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7"/>
            <p:cNvSpPr/>
            <p:nvPr/>
          </p:nvSpPr>
          <p:spPr>
            <a:xfrm>
              <a:off x="1246864" y="339051"/>
              <a:ext cx="1055275" cy="1530300"/>
            </a:xfrm>
            <a:custGeom>
              <a:rect b="b" l="l" r="r" t="t"/>
              <a:pathLst>
                <a:path extrusionOk="0" h="61212" w="42211">
                  <a:moveTo>
                    <a:pt x="3603" y="14167"/>
                  </a:moveTo>
                  <a:cubicBezTo>
                    <a:pt x="648" y="12200"/>
                    <a:pt x="-561" y="7487"/>
                    <a:pt x="301" y="4044"/>
                  </a:cubicBezTo>
                  <a:cubicBezTo>
                    <a:pt x="978" y="1339"/>
                    <a:pt x="5173" y="-677"/>
                    <a:pt x="7784" y="303"/>
                  </a:cubicBezTo>
                  <a:cubicBezTo>
                    <a:pt x="16380" y="3531"/>
                    <a:pt x="20954" y="13137"/>
                    <a:pt x="26930" y="20109"/>
                  </a:cubicBezTo>
                  <a:cubicBezTo>
                    <a:pt x="29719" y="23363"/>
                    <a:pt x="34483" y="24604"/>
                    <a:pt x="37054" y="28032"/>
                  </a:cubicBezTo>
                  <a:cubicBezTo>
                    <a:pt x="40769" y="32985"/>
                    <a:pt x="40839" y="39917"/>
                    <a:pt x="41455" y="46078"/>
                  </a:cubicBezTo>
                  <a:cubicBezTo>
                    <a:pt x="41917" y="50697"/>
                    <a:pt x="43419" y="56661"/>
                    <a:pt x="40135" y="59942"/>
                  </a:cubicBezTo>
                  <a:cubicBezTo>
                    <a:pt x="36530" y="63544"/>
                    <a:pt x="27839" y="58771"/>
                    <a:pt x="26050" y="54000"/>
                  </a:cubicBezTo>
                  <a:cubicBezTo>
                    <a:pt x="23417" y="46978"/>
                    <a:pt x="27866" y="38260"/>
                    <a:pt x="24509" y="31553"/>
                  </a:cubicBezTo>
                  <a:cubicBezTo>
                    <a:pt x="22764" y="28067"/>
                    <a:pt x="20391" y="24286"/>
                    <a:pt x="16807" y="22750"/>
                  </a:cubicBezTo>
                  <a:cubicBezTo>
                    <a:pt x="12075" y="20722"/>
                    <a:pt x="5072" y="19381"/>
                    <a:pt x="3823" y="14387"/>
                  </a:cubicBezTo>
                </a:path>
              </a:pathLst>
            </a:cu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53" name="Google Shape;153;p27"/>
          <p:cNvGrpSpPr/>
          <p:nvPr/>
        </p:nvGrpSpPr>
        <p:grpSpPr>
          <a:xfrm>
            <a:off x="3810700" y="1204900"/>
            <a:ext cx="5229475" cy="3884950"/>
            <a:chOff x="3810700" y="1204900"/>
            <a:chExt cx="5229475" cy="3884950"/>
          </a:xfrm>
        </p:grpSpPr>
        <p:sp>
          <p:nvSpPr>
            <p:cNvPr id="154" name="Google Shape;154;p27"/>
            <p:cNvSpPr txBox="1"/>
            <p:nvPr/>
          </p:nvSpPr>
          <p:spPr>
            <a:xfrm>
              <a:off x="4429775" y="4720550"/>
              <a:ext cx="461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999999"/>
                  </a:solidFill>
                </a:rPr>
                <a:t>(Adapted from an original figure by KT Rodolfa 2008)</a:t>
              </a:r>
              <a:endParaRPr sz="1200">
                <a:solidFill>
                  <a:srgbClr val="999999"/>
                </a:solidFill>
              </a:endParaRPr>
            </a:p>
          </p:txBody>
        </p:sp>
        <p:grpSp>
          <p:nvGrpSpPr>
            <p:cNvPr id="155" name="Google Shape;155;p27"/>
            <p:cNvGrpSpPr/>
            <p:nvPr/>
          </p:nvGrpSpPr>
          <p:grpSpPr>
            <a:xfrm>
              <a:off x="3810700" y="1204900"/>
              <a:ext cx="4859029" cy="3082975"/>
              <a:chOff x="3810700" y="1204900"/>
              <a:chExt cx="4859029" cy="3082975"/>
            </a:xfrm>
          </p:grpSpPr>
          <p:pic>
            <p:nvPicPr>
              <p:cNvPr id="156" name="Google Shape;156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72000" y="1490350"/>
                <a:ext cx="3731875" cy="2227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7" name="Google Shape;157;p27"/>
              <p:cNvCxnSpPr/>
              <p:nvPr/>
            </p:nvCxnSpPr>
            <p:spPr>
              <a:xfrm rot="10800000">
                <a:off x="4311775" y="1259975"/>
                <a:ext cx="0" cy="259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8" name="Google Shape;158;p27"/>
              <p:cNvCxnSpPr/>
              <p:nvPr/>
            </p:nvCxnSpPr>
            <p:spPr>
              <a:xfrm>
                <a:off x="4311775" y="3856775"/>
                <a:ext cx="3654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9" name="Google Shape;159;p27"/>
              <p:cNvSpPr txBox="1"/>
              <p:nvPr/>
            </p:nvSpPr>
            <p:spPr>
              <a:xfrm rot="-5400000">
                <a:off x="2899450" y="2403850"/>
                <a:ext cx="222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Developmental potential</a:t>
                </a:r>
                <a:endParaRPr/>
              </a:p>
            </p:txBody>
          </p:sp>
          <p:sp>
            <p:nvSpPr>
              <p:cNvPr id="160" name="Google Shape;160;p27"/>
              <p:cNvSpPr txBox="1"/>
              <p:nvPr/>
            </p:nvSpPr>
            <p:spPr>
              <a:xfrm>
                <a:off x="4572000" y="3887675"/>
                <a:ext cx="222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Phenotypic space</a:t>
                </a:r>
                <a:endParaRPr/>
              </a:p>
            </p:txBody>
          </p:sp>
          <p:sp>
            <p:nvSpPr>
              <p:cNvPr id="161" name="Google Shape;161;p27"/>
              <p:cNvSpPr txBox="1"/>
              <p:nvPr/>
            </p:nvSpPr>
            <p:spPr>
              <a:xfrm>
                <a:off x="4429775" y="1204900"/>
                <a:ext cx="891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p</a:t>
                </a:r>
                <a:r>
                  <a:rPr lang="en-GB" sz="1100"/>
                  <a:t>luripotent stem cell</a:t>
                </a:r>
                <a:endParaRPr sz="1100"/>
              </a:p>
            </p:txBody>
          </p:sp>
          <p:sp>
            <p:nvSpPr>
              <p:cNvPr id="162" name="Google Shape;162;p27"/>
              <p:cNvSpPr txBox="1"/>
              <p:nvPr/>
            </p:nvSpPr>
            <p:spPr>
              <a:xfrm>
                <a:off x="5812379" y="1204900"/>
                <a:ext cx="891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ectodermal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progenitor</a:t>
                </a:r>
                <a:endParaRPr sz="1100"/>
              </a:p>
            </p:txBody>
          </p:sp>
          <p:sp>
            <p:nvSpPr>
              <p:cNvPr id="163" name="Google Shape;163;p27"/>
              <p:cNvSpPr txBox="1"/>
              <p:nvPr/>
            </p:nvSpPr>
            <p:spPr>
              <a:xfrm>
                <a:off x="6650579" y="1972402"/>
                <a:ext cx="891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neural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progenitor</a:t>
                </a:r>
                <a:endParaRPr sz="1100"/>
              </a:p>
            </p:txBody>
          </p:sp>
          <p:sp>
            <p:nvSpPr>
              <p:cNvPr id="164" name="Google Shape;164;p27"/>
              <p:cNvSpPr txBox="1"/>
              <p:nvPr/>
            </p:nvSpPr>
            <p:spPr>
              <a:xfrm>
                <a:off x="7778729" y="3120075"/>
                <a:ext cx="8910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neuron</a:t>
                </a:r>
                <a:endParaRPr sz="1100"/>
              </a:p>
            </p:txBody>
          </p:sp>
        </p:grpSp>
      </p:grpSp>
      <p:sp>
        <p:nvSpPr>
          <p:cNvPr id="165" name="Google Shape;165;p27"/>
          <p:cNvSpPr txBox="1"/>
          <p:nvPr/>
        </p:nvSpPr>
        <p:spPr>
          <a:xfrm>
            <a:off x="207025" y="117050"/>
            <a:ext cx="602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Maintaining and changing cell identity</a:t>
            </a:r>
            <a:endParaRPr b="1" sz="2200"/>
          </a:p>
        </p:txBody>
      </p:sp>
      <p:grpSp>
        <p:nvGrpSpPr>
          <p:cNvPr id="166" name="Google Shape;166;p27"/>
          <p:cNvGrpSpPr/>
          <p:nvPr/>
        </p:nvGrpSpPr>
        <p:grpSpPr>
          <a:xfrm>
            <a:off x="4478475" y="2101825"/>
            <a:ext cx="2552825" cy="1395900"/>
            <a:chOff x="4478475" y="2101825"/>
            <a:chExt cx="2552825" cy="1395900"/>
          </a:xfrm>
        </p:grpSpPr>
        <p:cxnSp>
          <p:nvCxnSpPr>
            <p:cNvPr id="167" name="Google Shape;167;p27"/>
            <p:cNvCxnSpPr>
              <a:endCxn id="168" idx="0"/>
            </p:cNvCxnSpPr>
            <p:nvPr/>
          </p:nvCxnSpPr>
          <p:spPr>
            <a:xfrm>
              <a:off x="4830675" y="2101825"/>
              <a:ext cx="217200" cy="780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7"/>
            <p:cNvCxnSpPr/>
            <p:nvPr/>
          </p:nvCxnSpPr>
          <p:spPr>
            <a:xfrm flipH="1">
              <a:off x="5336600" y="2332775"/>
              <a:ext cx="445800" cy="616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7"/>
            <p:cNvCxnSpPr/>
            <p:nvPr/>
          </p:nvCxnSpPr>
          <p:spPr>
            <a:xfrm flipH="1">
              <a:off x="5489025" y="2745400"/>
              <a:ext cx="975600" cy="356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5529200" y="3312025"/>
              <a:ext cx="1502100" cy="11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8" name="Google Shape;168;p27"/>
            <p:cNvSpPr txBox="1"/>
            <p:nvPr/>
          </p:nvSpPr>
          <p:spPr>
            <a:xfrm>
              <a:off x="4478475" y="2882125"/>
              <a:ext cx="113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</a:rPr>
                <a:t>a</a:t>
              </a:r>
              <a:r>
                <a:rPr lang="en-GB">
                  <a:solidFill>
                    <a:srgbClr val="FF0000"/>
                  </a:solidFill>
                </a:rPr>
                <a:t>ttractor </a:t>
              </a:r>
              <a:endParaRPr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</a:rPr>
                <a:t>states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" y="1684750"/>
            <a:ext cx="2516961" cy="1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07025" y="117050"/>
            <a:ext cx="602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Maintaining and changing cell identity</a:t>
            </a:r>
            <a:endParaRPr b="1" sz="22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850" y="805750"/>
            <a:ext cx="3176875" cy="3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635600" y="4041500"/>
            <a:ext cx="23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(adapted from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Qin et al.,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5"/>
              </a:rPr>
              <a:t>bioRxiv 2023</a:t>
            </a:r>
            <a:r>
              <a:rPr lang="en-GB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 rot="10800000">
            <a:off x="7356650" y="1921225"/>
            <a:ext cx="0" cy="81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8"/>
          <p:cNvSpPr txBox="1"/>
          <p:nvPr/>
        </p:nvSpPr>
        <p:spPr>
          <a:xfrm>
            <a:off x="7356650" y="2126875"/>
            <a:ext cx="1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pluripotency</a:t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3083475" y="1852075"/>
            <a:ext cx="1158300" cy="135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387400" y="978975"/>
            <a:ext cx="36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concept to quantitative measurement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700" y="1358675"/>
            <a:ext cx="4199500" cy="2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150" y="1208750"/>
            <a:ext cx="2029825" cy="3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 rot="-5400000">
            <a:off x="340350" y="2776275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Genes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1365900" y="46216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984900" y="729900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</a:t>
            </a:r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1248921" y="1020307"/>
            <a:ext cx="0" cy="19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9"/>
          <p:cNvSpPr txBox="1"/>
          <p:nvPr/>
        </p:nvSpPr>
        <p:spPr>
          <a:xfrm>
            <a:off x="207025" y="117050"/>
            <a:ext cx="877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Regulating cell-type-specific responses to stimuli</a:t>
            </a:r>
            <a:endParaRPr b="1" sz="2200"/>
          </a:p>
        </p:txBody>
      </p:sp>
      <p:sp>
        <p:nvSpPr>
          <p:cNvPr id="195" name="Google Shape;195;p29"/>
          <p:cNvSpPr txBox="1"/>
          <p:nvPr/>
        </p:nvSpPr>
        <p:spPr>
          <a:xfrm>
            <a:off x="4104350" y="4406125"/>
            <a:ext cx="49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(from a study of the gene expression response,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in the hippocampus, </a:t>
            </a:r>
            <a:r>
              <a:rPr lang="en-GB" sz="1200">
                <a:solidFill>
                  <a:srgbClr val="666666"/>
                </a:solidFill>
              </a:rPr>
              <a:t>to acute stress ; </a:t>
            </a:r>
            <a:r>
              <a:rPr lang="en-GB" sz="1200">
                <a:solidFill>
                  <a:srgbClr val="666666"/>
                </a:solidFill>
              </a:rPr>
              <a:t>von Ziegler et al. 2022)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337975" y="1824900"/>
            <a:ext cx="106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chemeClr val="lt1"/>
                </a:highlight>
              </a:rPr>
              <a:t>Relative expression</a:t>
            </a:r>
            <a:endParaRPr b="1" sz="1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64025"/>
            <a:ext cx="47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Situating the course 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1" y="712925"/>
            <a:ext cx="6527923" cy="44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0" y="4844775"/>
            <a:ext cx="37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(</a:t>
            </a:r>
            <a:r>
              <a:rPr lang="en-GB" sz="1000">
                <a:solidFill>
                  <a:srgbClr val="999999"/>
                </a:solidFill>
              </a:rPr>
              <a:t>Ritchie et al., Nature Reviews Genetics 2015)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5851350" y="298750"/>
            <a:ext cx="311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While genomics and transcriptomics are much more used in the clinics, until this course there was no dedicated teaching on epigenomics at UZH/ETH.</a:t>
            </a:r>
            <a:endParaRPr sz="1100"/>
          </a:p>
        </p:txBody>
      </p:sp>
      <p:sp>
        <p:nvSpPr>
          <p:cNvPr id="205" name="Google Shape;205;p30"/>
          <p:cNvSpPr txBox="1"/>
          <p:nvPr/>
        </p:nvSpPr>
        <p:spPr>
          <a:xfrm>
            <a:off x="7244550" y="2042900"/>
            <a:ext cx="172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Students interested in transcriptomic analysis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may want to follow the excellent 401-6282-00L (UZH Sta426) course (emphasis on stats)</a:t>
            </a:r>
            <a:endParaRPr sz="1100"/>
          </a:p>
        </p:txBody>
      </p:sp>
      <p:sp>
        <p:nvSpPr>
          <p:cNvPr id="206" name="Google Shape;206;p30"/>
          <p:cNvSpPr/>
          <p:nvPr/>
        </p:nvSpPr>
        <p:spPr>
          <a:xfrm>
            <a:off x="1080925" y="672603"/>
            <a:ext cx="1337100" cy="3939300"/>
          </a:xfrm>
          <a:prstGeom prst="roundRect">
            <a:avLst>
              <a:gd fmla="val 599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 of the course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507925"/>
            <a:ext cx="8520600" cy="30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to enable students to be, if not wholly independent with respect to epigenomics data analysis, at least able to </a:t>
            </a:r>
            <a:r>
              <a:rPr b="1" lang="en-GB">
                <a:solidFill>
                  <a:schemeClr val="dk1"/>
                </a:solidFill>
              </a:rPr>
              <a:t>autonomously explore, visualize and interpret</a:t>
            </a:r>
            <a:r>
              <a:rPr lang="en-GB">
                <a:solidFill>
                  <a:schemeClr val="dk1"/>
                </a:solidFill>
              </a:rPr>
              <a:t> such data;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to understand and critically appraise, from a genomics perspective and through </a:t>
            </a:r>
            <a:r>
              <a:rPr b="1" lang="en-GB">
                <a:solidFill>
                  <a:schemeClr val="dk1"/>
                </a:solidFill>
              </a:rPr>
              <a:t>hands-on data exploration</a:t>
            </a:r>
            <a:r>
              <a:rPr lang="en-GB">
                <a:solidFill>
                  <a:schemeClr val="dk1"/>
                </a:solidFill>
              </a:rPr>
              <a:t>, the key </a:t>
            </a:r>
            <a:r>
              <a:rPr b="1" lang="en-GB">
                <a:solidFill>
                  <a:schemeClr val="dk1"/>
                </a:solidFill>
              </a:rPr>
              <a:t>concepts underlying chromatin regulation</a:t>
            </a:r>
            <a:r>
              <a:rPr lang="en-GB">
                <a:solidFill>
                  <a:schemeClr val="dk1"/>
                </a:solidFill>
              </a:rPr>
              <a:t> of transcription and its impact on various biological phenomena.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" y="3141900"/>
            <a:ext cx="4836750" cy="19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850" y="800925"/>
            <a:ext cx="1120575" cy="39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6200"/>
            <a:ext cx="3673901" cy="2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526" y="2779275"/>
            <a:ext cx="2260700" cy="23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6287" y="83425"/>
            <a:ext cx="4007838" cy="246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2093550" y="1988400"/>
            <a:ext cx="3604200" cy="120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3840000" dist="762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How does one make plots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like these, and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what do they tell us?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 for today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239871" y="1152475"/>
            <a:ext cx="65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About your lecturer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About your fellow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What’s epigenetics/</a:t>
            </a:r>
            <a:r>
              <a:rPr lang="en-GB"/>
              <a:t>epigenomics</a:t>
            </a:r>
            <a:r>
              <a:rPr lang="en-GB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Structure of the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Expectations and evaluations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Introduction to the practical tools for the course: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 notebooks, bioconductor, git &amp; github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Grading and expectations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980975"/>
            <a:ext cx="8520600" cy="3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5</a:t>
            </a:r>
            <a:r>
              <a:rPr lang="en-GB">
                <a:solidFill>
                  <a:srgbClr val="434343"/>
                </a:solidFill>
              </a:rPr>
              <a:t>0% of the grade is based on </a:t>
            </a:r>
            <a:r>
              <a:rPr b="1" lang="en-GB">
                <a:solidFill>
                  <a:srgbClr val="434343"/>
                </a:solidFill>
              </a:rPr>
              <a:t>weekly exercices</a:t>
            </a:r>
            <a:endParaRPr b="1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Exercices should be </a:t>
            </a:r>
            <a:r>
              <a:rPr b="1" lang="en-GB">
                <a:solidFill>
                  <a:srgbClr val="434343"/>
                </a:solidFill>
              </a:rPr>
              <a:t>submitted via github</a:t>
            </a:r>
            <a:r>
              <a:rPr lang="en-GB">
                <a:solidFill>
                  <a:srgbClr val="434343"/>
                </a:solidFill>
              </a:rPr>
              <a:t>, by thursday noon the following week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The best half of the </a:t>
            </a:r>
            <a:r>
              <a:rPr lang="en-GB">
                <a:solidFill>
                  <a:srgbClr val="434343"/>
                </a:solidFill>
              </a:rPr>
              <a:t>exercises</a:t>
            </a:r>
            <a:r>
              <a:rPr lang="en-GB">
                <a:solidFill>
                  <a:srgbClr val="434343"/>
                </a:solidFill>
              </a:rPr>
              <a:t> will make up the grade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50% of the grade is based on the </a:t>
            </a:r>
            <a:r>
              <a:rPr b="1" lang="en-GB">
                <a:solidFill>
                  <a:srgbClr val="434343"/>
                </a:solidFill>
              </a:rPr>
              <a:t>project</a:t>
            </a:r>
            <a:r>
              <a:rPr lang="en-GB">
                <a:solidFill>
                  <a:srgbClr val="434343"/>
                </a:solidFill>
              </a:rPr>
              <a:t> (alone or in groups of 2-3)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The project can be either: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-GB">
                <a:solidFill>
                  <a:srgbClr val="434343"/>
                </a:solidFill>
              </a:rPr>
              <a:t>Re-producing the analyses from a publication (in a critical fashion)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-GB">
                <a:solidFill>
                  <a:srgbClr val="434343"/>
                </a:solidFill>
              </a:rPr>
              <a:t>Analyzing new data (e.g. yours or in collaboration with a group)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The project </a:t>
            </a:r>
            <a:r>
              <a:rPr i="1" lang="en-GB">
                <a:solidFill>
                  <a:srgbClr val="434343"/>
                </a:solidFill>
              </a:rPr>
              <a:t>must be discussed and approved in advance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The expected outputs of the project are: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-GB">
                <a:solidFill>
                  <a:srgbClr val="434343"/>
                </a:solidFill>
              </a:rPr>
              <a:t>a report (e.g. </a:t>
            </a:r>
            <a:r>
              <a:rPr lang="en-GB">
                <a:solidFill>
                  <a:srgbClr val="434343"/>
                </a:solidFill>
              </a:rPr>
              <a:t>~10-15 pages)</a:t>
            </a:r>
            <a:r>
              <a:rPr lang="en-GB">
                <a:solidFill>
                  <a:srgbClr val="434343"/>
                </a:solidFill>
              </a:rPr>
              <a:t> with embedded full code and figures, and including an introduction and discussion of the results (40% of the grade)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-GB">
                <a:solidFill>
                  <a:srgbClr val="434343"/>
                </a:solidFill>
              </a:rPr>
              <a:t>a</a:t>
            </a:r>
            <a:r>
              <a:rPr lang="en-GB">
                <a:solidFill>
                  <a:srgbClr val="434343"/>
                </a:solidFill>
              </a:rPr>
              <a:t> short presentation (10%)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4"/>
          <p:cNvGrpSpPr/>
          <p:nvPr/>
        </p:nvGrpSpPr>
        <p:grpSpPr>
          <a:xfrm>
            <a:off x="1261300" y="789944"/>
            <a:ext cx="6096000" cy="1273500"/>
            <a:chOff x="1185100" y="386175"/>
            <a:chExt cx="6096000" cy="1273500"/>
          </a:xfrm>
        </p:grpSpPr>
        <p:sp>
          <p:nvSpPr>
            <p:cNvPr id="234" name="Google Shape;234;p34"/>
            <p:cNvSpPr txBox="1"/>
            <p:nvPr/>
          </p:nvSpPr>
          <p:spPr>
            <a:xfrm>
              <a:off x="2583550" y="386175"/>
              <a:ext cx="1478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Weekly assignments</a:t>
              </a:r>
              <a:endParaRPr/>
            </a:p>
          </p:txBody>
        </p:sp>
        <p:cxnSp>
          <p:nvCxnSpPr>
            <p:cNvPr id="235" name="Google Shape;235;p34"/>
            <p:cNvCxnSpPr>
              <a:endCxn id="236" idx="0"/>
            </p:cNvCxnSpPr>
            <p:nvPr/>
          </p:nvCxnSpPr>
          <p:spPr>
            <a:xfrm flipH="1">
              <a:off x="3254642" y="1001726"/>
              <a:ext cx="68100" cy="657900"/>
            </a:xfrm>
            <a:prstGeom prst="straightConnector1">
              <a:avLst/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34"/>
            <p:cNvCxnSpPr>
              <a:stCxn id="234" idx="2"/>
              <a:endCxn id="238" idx="0"/>
            </p:cNvCxnSpPr>
            <p:nvPr/>
          </p:nvCxnSpPr>
          <p:spPr>
            <a:xfrm flipH="1">
              <a:off x="1185100" y="1001775"/>
              <a:ext cx="2137500" cy="65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34"/>
            <p:cNvCxnSpPr>
              <a:stCxn id="234" idx="2"/>
              <a:endCxn id="240" idx="0"/>
            </p:cNvCxnSpPr>
            <p:nvPr/>
          </p:nvCxnSpPr>
          <p:spPr>
            <a:xfrm>
              <a:off x="3322600" y="1001775"/>
              <a:ext cx="1977300" cy="65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34"/>
            <p:cNvCxnSpPr>
              <a:stCxn id="234" idx="2"/>
              <a:endCxn id="242" idx="0"/>
            </p:cNvCxnSpPr>
            <p:nvPr/>
          </p:nvCxnSpPr>
          <p:spPr>
            <a:xfrm>
              <a:off x="3322600" y="1001775"/>
              <a:ext cx="3958500" cy="65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34"/>
          <p:cNvGrpSpPr/>
          <p:nvPr/>
        </p:nvGrpSpPr>
        <p:grpSpPr>
          <a:xfrm>
            <a:off x="1261241" y="3522285"/>
            <a:ext cx="6096000" cy="1407300"/>
            <a:chOff x="1185041" y="3118516"/>
            <a:chExt cx="6096000" cy="1407300"/>
          </a:xfrm>
        </p:grpSpPr>
        <p:sp>
          <p:nvSpPr>
            <p:cNvPr id="244" name="Google Shape;244;p34"/>
            <p:cNvSpPr txBox="1"/>
            <p:nvPr/>
          </p:nvSpPr>
          <p:spPr>
            <a:xfrm>
              <a:off x="3884591" y="4125616"/>
              <a:ext cx="147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Project</a:t>
              </a:r>
              <a:endParaRPr/>
            </a:p>
          </p:txBody>
        </p:sp>
        <p:cxnSp>
          <p:nvCxnSpPr>
            <p:cNvPr id="245" name="Google Shape;245;p34"/>
            <p:cNvCxnSpPr>
              <a:stCxn id="244" idx="0"/>
              <a:endCxn id="238" idx="2"/>
            </p:cNvCxnSpPr>
            <p:nvPr/>
          </p:nvCxnSpPr>
          <p:spPr>
            <a:xfrm rot="10800000">
              <a:off x="1185041" y="3118516"/>
              <a:ext cx="3438600" cy="1007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34"/>
            <p:cNvCxnSpPr>
              <a:stCxn id="244" idx="0"/>
              <a:endCxn id="242" idx="2"/>
            </p:cNvCxnSpPr>
            <p:nvPr/>
          </p:nvCxnSpPr>
          <p:spPr>
            <a:xfrm flipH="1" rot="10800000">
              <a:off x="4623641" y="3118516"/>
              <a:ext cx="2657400" cy="10071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34"/>
            <p:cNvCxnSpPr>
              <a:stCxn id="244" idx="0"/>
              <a:endCxn id="240" idx="2"/>
            </p:cNvCxnSpPr>
            <p:nvPr/>
          </p:nvCxnSpPr>
          <p:spPr>
            <a:xfrm flipH="1" rot="10800000">
              <a:off x="4623641" y="3118516"/>
              <a:ext cx="676200" cy="10071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34"/>
            <p:cNvCxnSpPr>
              <a:stCxn id="244" idx="0"/>
              <a:endCxn id="236" idx="2"/>
            </p:cNvCxnSpPr>
            <p:nvPr/>
          </p:nvCxnSpPr>
          <p:spPr>
            <a:xfrm rot="10800000">
              <a:off x="3254741" y="3118516"/>
              <a:ext cx="1368900" cy="10071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3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6543350" y="2063395"/>
            <a:ext cx="2043000" cy="1458900"/>
          </a:xfrm>
          <a:prstGeom prst="homePlate">
            <a:avLst>
              <a:gd fmla="val 284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4.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Understand</a:t>
            </a:r>
            <a:r>
              <a:rPr lang="en-GB">
                <a:solidFill>
                  <a:schemeClr val="dk1"/>
                </a:solidFill>
              </a:rPr>
              <a:t> the determinants of cell fate, memory, and response to stimuli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562150" y="2063395"/>
            <a:ext cx="2043000" cy="1458900"/>
          </a:xfrm>
          <a:prstGeom prst="homePlate">
            <a:avLst>
              <a:gd fmla="val 284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3.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Critically interpret data and synthesize biological messages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2428550" y="2063395"/>
            <a:ext cx="2219700" cy="1458900"/>
          </a:xfrm>
          <a:prstGeom prst="homePlate">
            <a:avLst>
              <a:gd fmla="val 284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Apply various visualization and statistical techniques to make observations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47350" y="2063395"/>
            <a:ext cx="2043000" cy="1458900"/>
          </a:xfrm>
          <a:prstGeom prst="homePlate">
            <a:avLst>
              <a:gd fmla="val 284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Contrast different types of genomic signals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151075" y="200028"/>
            <a:ext cx="28362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Tentative schedule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of the course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34" y="0"/>
            <a:ext cx="61009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151075" y="1519675"/>
            <a:ext cx="24921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Each week: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~15min of debriefing</a:t>
            </a:r>
            <a:r>
              <a:rPr lang="en-GB" sz="1200">
                <a:solidFill>
                  <a:schemeClr val="lt1"/>
                </a:solidFill>
              </a:rPr>
              <a:t> on the exercises from the previous week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~30min of “lecture”</a:t>
            </a:r>
            <a:r>
              <a:rPr lang="en-GB" sz="1200">
                <a:solidFill>
                  <a:schemeClr val="lt1"/>
                </a:solidFill>
              </a:rPr>
              <a:t> to provide background and theory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~60min of hands-on</a:t>
            </a:r>
            <a:r>
              <a:rPr lang="en-GB" sz="1200">
                <a:solidFill>
                  <a:schemeClr val="lt1"/>
                </a:solidFill>
              </a:rPr>
              <a:t> demonstration (live coding)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tools we’ll be using…   and some documentation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851977" y="1457275"/>
            <a:ext cx="7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Unix shell environment 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short primer</a:t>
            </a:r>
            <a:r>
              <a:rPr lang="en-GB"/>
              <a:t> </a:t>
            </a:r>
            <a:r>
              <a:rPr lang="en-GB"/>
              <a:t>/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long intro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 &amp; Bioconductor 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primer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(installation instructions for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R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rstudio</a:t>
            </a:r>
            <a:r>
              <a:rPr lang="en-GB"/>
              <a:t> and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bioconductor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 markdowns :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primer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git &amp; github :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tutorials</a:t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6702250" y="2313925"/>
            <a:ext cx="307500" cy="209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7062175" y="2946800"/>
            <a:ext cx="167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Particularly important for the course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83100" y="140225"/>
            <a:ext cx="25752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and github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100" y="385100"/>
            <a:ext cx="5475552" cy="46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/>
          <p:nvPr/>
        </p:nvSpPr>
        <p:spPr>
          <a:xfrm>
            <a:off x="6667056" y="791948"/>
            <a:ext cx="2112000" cy="37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your github repository for the course: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don’t already have one, create a github account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Send us your github </a:t>
            </a:r>
            <a:r>
              <a:rPr lang="en-GB"/>
              <a:t>username</a:t>
            </a:r>
            <a:r>
              <a:rPr lang="en-GB"/>
              <a:t> on slack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Fork the course’s repository, and send me the link to your forked repo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75" y="2663050"/>
            <a:ext cx="5033551" cy="24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298675" y="35533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fork, go to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https://github.com/ETHZ-INS/ethEpigen2023_materials</a:t>
            </a:r>
            <a:r>
              <a:rPr lang="en-GB"/>
              <a:t> , make sure you are logged into github, and click the “Fork” button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week’s assignment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311700" y="745250"/>
            <a:ext cx="8520600" cy="4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you haven’t done it yet, install R, Rstudio, and Bioconductor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Install the packages we’ll need (see the </a:t>
            </a:r>
            <a:r>
              <a:rPr lang="en-GB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install.R</a:t>
            </a:r>
            <a:r>
              <a:rPr lang="en-GB"/>
              <a:t> file on the repo)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Create a R markdown named “</a:t>
            </a:r>
            <a:r>
              <a:rPr lang="en-GB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assignment.Rmd</a:t>
            </a:r>
            <a:r>
              <a:rPr lang="en-GB"/>
              <a:t>” in which you: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load the epiwraps library (using </a:t>
            </a:r>
            <a:r>
              <a:rPr lang="en-GB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library(epiwraps)</a:t>
            </a:r>
            <a:r>
              <a:rPr lang="en-GB"/>
              <a:t>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print the session info (using </a:t>
            </a:r>
            <a:r>
              <a:rPr lang="en-GB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sessionInfo()</a:t>
            </a:r>
            <a:r>
              <a:rPr lang="en-GB"/>
              <a:t> 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Render your markdown, and push </a:t>
            </a:r>
            <a:r>
              <a:rPr b="1" lang="en-GB"/>
              <a:t>both the Rmd and html files</a:t>
            </a:r>
            <a:r>
              <a:rPr lang="en-GB"/>
              <a:t> to your github repo, in the </a:t>
            </a:r>
            <a:r>
              <a:rPr lang="en-GB"/>
              <a:t>directory</a:t>
            </a:r>
            <a:r>
              <a:rPr lang="en-GB"/>
              <a:t> </a:t>
            </a:r>
            <a:r>
              <a:rPr lang="en-GB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week01/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1402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your lecturer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789125"/>
            <a:ext cx="8520600" cy="4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Oberassistent &amp; Junior PI at the D-HEST Institute for Neurosciences (ETH) &amp; Lab of Statistical Bioinformatics (UZH)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From Quebec, Canada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Background in the humanities (history and philosophy of the life sciences):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biological functions &amp; </a:t>
            </a:r>
            <a:r>
              <a:rPr lang="en-GB"/>
              <a:t>evolutionary explanations</a:t>
            </a:r>
            <a:r>
              <a:rPr lang="en-GB"/>
              <a:t>, animal experimentation, modeling &amp; extrapolation, molecular oncology, etc.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Biological research: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 expression regulation in stem cells, germline and </a:t>
            </a:r>
            <a:r>
              <a:rPr lang="en-GB"/>
              <a:t>the brain; brain and cellular responses to stress; genetics of neurodevelopmental disorders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Bioinformatic research: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GB"/>
              <a:t>methods for bulk and single-cell transcriptomics and epigenomics; miRNA target prediction; TF binding &amp; activity inference, reconstruction of transcriptional networks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200" y="1578212"/>
            <a:ext cx="638674" cy="3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your fellow students</a:t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320875" y="777625"/>
            <a:ext cx="64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Chiefly master students, a few doctoral students and others</a:t>
            </a:r>
            <a:endParaRPr sz="1500"/>
          </a:p>
        </p:txBody>
      </p:sp>
      <p:pic>
        <p:nvPicPr>
          <p:cNvPr descr="Forms response chart. Question title: Prior knowledge about epigenetics &amp; regulatory genetics. Number of responses: 20 responses." id="79" name="Google Shape;79;p17" title="Prior knowledge about epigenetics &amp; regulatory genetic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30225"/>
            <a:ext cx="7872026" cy="3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If you have worked with Next Generation Sequencing data before, what kind?. Number of responses: 6 responses." id="84" name="Google Shape;84;p18" title="If you have worked with Next Generation Sequencing data before, what kind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1" y="308325"/>
            <a:ext cx="6928973" cy="32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General computer skills; please check all that are relevant. Number of responses: 17 responses." id="89" name="Google Shape;89;p19" title="General computer skills; please check all that are releva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0"/>
            <a:ext cx="540754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Prior experience with R/Bioconductor; please check all that are relevant. Number of responses: 20 responses." id="90" name="Google Shape;90;p19" title="Prior experience with R/Bioconductor; please check all that are relevan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250" y="2571751"/>
            <a:ext cx="540753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expectations given by your fellow students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076275"/>
            <a:ext cx="85206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</a:t>
            </a:r>
            <a:r>
              <a:rPr lang="en-GB" sz="1600"/>
              <a:t>I hope to get more comfortable with the standard tools and procedures of epigenetics analysis. Also getting some useful tips and tricks regarding programming.”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“get some general knowledge about how to make use of genome browsers”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“Getting acquainted with analysis of regulatory data”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“Become more comfortable with using R, learning how to extract information from the genomic data”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“multi-omics knowledge, how to integrate those, and gene regulation dynamics”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Bioinformatic approaches to regulatory genomics and epigenomics</a:t>
            </a:r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11700" y="3071840"/>
            <a:ext cx="8520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376-​1347-00L - 2022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Pierre-Luc Germain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5050"/>
            <a:ext cx="1921075" cy="7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0" y="0"/>
            <a:ext cx="74560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7714925" y="4475625"/>
            <a:ext cx="144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(Oliveira Pisco,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Fouquier d’Hérouël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and Huang, 2016)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